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2134805360" r:id="rId6"/>
    <p:sldId id="2134805359" r:id="rId7"/>
    <p:sldId id="2134805361" r:id="rId8"/>
    <p:sldId id="2134805351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" initials="谢振华" lastIdx="1" clrIdx="0">
    <p:extLst>
      <p:ext uri="{19B8F6BF-5375-455C-9EA6-DF929625EA0E}">
        <p15:presenceInfo xmlns:p15="http://schemas.microsoft.com/office/powerpoint/2012/main" userId="vi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8" autoAdjust="0"/>
    <p:restoredTop sz="95954" autoAdjust="0"/>
  </p:normalViewPr>
  <p:slideViewPr>
    <p:cSldViewPr snapToGrid="0">
      <p:cViewPr varScale="1">
        <p:scale>
          <a:sx n="82" d="100"/>
          <a:sy n="82" d="100"/>
        </p:scale>
        <p:origin x="461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8961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#164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Maastricht, NL, August 19 – 23,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S2-2408396 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Visio_Drawing.vsd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976" y="2325561"/>
            <a:ext cx="10065834" cy="1965616"/>
          </a:xfrm>
        </p:spPr>
        <p:txBody>
          <a:bodyPr/>
          <a:lstStyle/>
          <a:p>
            <a:pPr eaLnBrk="1" hangingPunct="1"/>
            <a:r>
              <a:rPr lang="en-US" altLang="zh-CN" dirty="0"/>
              <a:t>FS_MASSS:</a:t>
            </a:r>
            <a:br>
              <a:rPr lang="en-US" altLang="zh-CN" dirty="0"/>
            </a:br>
            <a:r>
              <a:rPr lang="en-US" altLang="zh-CN" sz="4800" dirty="0"/>
              <a:t>Way Forward for UDM identifying two SUPIs in same device</a:t>
            </a:r>
            <a:endParaRPr lang="en-GB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442225" y="4550910"/>
            <a:ext cx="9577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vivo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BF823-0BE4-4887-9B04-1775DEB35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696"/>
            <a:ext cx="9061580" cy="1325563"/>
          </a:xfrm>
        </p:spPr>
        <p:txBody>
          <a:bodyPr/>
          <a:lstStyle/>
          <a:p>
            <a:r>
              <a:rPr lang="en-US" altLang="zh-CN" sz="3200" dirty="0"/>
              <a:t>Background</a:t>
            </a:r>
            <a:endParaRPr lang="zh-CN" altLang="en-US" sz="32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88E7C9-9A98-47E5-9F40-B73B0D75A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7631"/>
            <a:ext cx="10515600" cy="1631369"/>
          </a:xfrm>
          <a:solidFill>
            <a:schemeClr val="bg2"/>
          </a:solidFill>
        </p:spPr>
        <p:txBody>
          <a:bodyPr/>
          <a:lstStyle/>
          <a:p>
            <a:r>
              <a:rPr lang="en-GB" altLang="zh-CN" sz="2000" b="1" dirty="0"/>
              <a:t>Background</a:t>
            </a:r>
            <a:r>
              <a:rPr lang="en-GB" altLang="zh-CN" sz="2000" dirty="0"/>
              <a:t>: </a:t>
            </a:r>
            <a:r>
              <a:rPr lang="en-GB" altLang="zh-CN" sz="1800" dirty="0"/>
              <a:t>For activating </a:t>
            </a:r>
            <a:r>
              <a:rPr lang="en-GB" altLang="zh-CN" sz="1800" dirty="0" err="1"/>
              <a:t>DualSteer</a:t>
            </a:r>
            <a:r>
              <a:rPr lang="en-GB" altLang="zh-CN" sz="1800" dirty="0"/>
              <a:t>, the two SUPIs shall be in same device. T</a:t>
            </a:r>
            <a:r>
              <a:rPr lang="en-US" altLang="zh-CN" sz="1800" dirty="0">
                <a:solidFill>
                  <a:schemeClr val="tx1"/>
                </a:solidFill>
              </a:rPr>
              <a:t>here’re three different opinions on how device and UDM identify the associated two SUPIs are in same device during or after the two registration procedures: </a:t>
            </a:r>
            <a:r>
              <a:rPr lang="en-US" altLang="zh-CN" sz="1800" dirty="0">
                <a:solidFill>
                  <a:srgbClr val="FF0000"/>
                </a:solidFill>
              </a:rPr>
              <a:t>Use Registration Correlation information </a:t>
            </a:r>
            <a:r>
              <a:rPr lang="en-US" altLang="zh-CN" sz="1800" dirty="0">
                <a:solidFill>
                  <a:schemeClr val="tx1"/>
                </a:solidFill>
              </a:rPr>
              <a:t>(A), </a:t>
            </a:r>
            <a:r>
              <a:rPr lang="en-US" altLang="zh-CN" sz="1800" dirty="0">
                <a:solidFill>
                  <a:srgbClr val="FF0000"/>
                </a:solidFill>
              </a:rPr>
              <a:t>Device sends SUCIs/5G-GUTIs to UDM via AMF </a:t>
            </a:r>
            <a:r>
              <a:rPr lang="en-US" altLang="zh-CN" sz="1800" dirty="0">
                <a:solidFill>
                  <a:schemeClr val="tx1"/>
                </a:solidFill>
              </a:rPr>
              <a:t>(B), or </a:t>
            </a:r>
            <a:r>
              <a:rPr lang="en-US" altLang="zh-CN" sz="1800" dirty="0">
                <a:solidFill>
                  <a:srgbClr val="FF0000"/>
                </a:solidFill>
              </a:rPr>
              <a:t>UDM sends GPSIs to device for device activating </a:t>
            </a:r>
            <a:r>
              <a:rPr lang="en-US" altLang="zh-CN" sz="1800" dirty="0" err="1">
                <a:solidFill>
                  <a:srgbClr val="FF0000"/>
                </a:solidFill>
              </a:rPr>
              <a:t>DualSteer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chemeClr val="tx1"/>
                </a:solidFill>
              </a:rPr>
              <a:t>(C).</a:t>
            </a:r>
            <a:br>
              <a:rPr lang="en-US" altLang="zh-CN" sz="1800" dirty="0">
                <a:solidFill>
                  <a:schemeClr val="tx1"/>
                </a:solidFill>
              </a:rPr>
            </a:br>
            <a:br>
              <a:rPr lang="en-US" altLang="zh-CN" sz="1800" dirty="0">
                <a:solidFill>
                  <a:schemeClr val="tx1"/>
                </a:solidFill>
              </a:rPr>
            </a:br>
            <a:r>
              <a:rPr lang="en-US" altLang="zh-CN" sz="1800" dirty="0">
                <a:solidFill>
                  <a:schemeClr val="tx1"/>
                </a:solidFill>
              </a:rPr>
              <a:t>All the options requires NAS impact.</a:t>
            </a:r>
            <a:endParaRPr lang="en-GB" altLang="zh-CN" sz="1800" dirty="0"/>
          </a:p>
          <a:p>
            <a:endParaRPr lang="en-GB" altLang="zh-CN" sz="20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3A6E13F-A247-40F3-A4CE-ACCD4C0E704B}"/>
              </a:ext>
            </a:extLst>
          </p:cNvPr>
          <p:cNvSpPr txBox="1">
            <a:spLocks/>
          </p:cNvSpPr>
          <p:nvPr/>
        </p:nvSpPr>
        <p:spPr bwMode="auto">
          <a:xfrm>
            <a:off x="838200" y="3823855"/>
            <a:ext cx="10515600" cy="17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b="1" dirty="0"/>
              <a:t>Proposed principle:</a:t>
            </a:r>
          </a:p>
          <a:p>
            <a:pPr lvl="1"/>
            <a:r>
              <a:rPr lang="en-GB" altLang="zh-CN" sz="1800" b="1" dirty="0"/>
              <a:t>If there’s a way without NAS impact, i.e., over APP layer, it should be selected.</a:t>
            </a:r>
          </a:p>
          <a:p>
            <a:pPr lvl="1"/>
            <a:r>
              <a:rPr lang="en-GB" altLang="zh-CN" sz="1800" b="1" dirty="0"/>
              <a:t>It will be benefit for, e.g., saving the time in normative phase.</a:t>
            </a:r>
            <a:endParaRPr lang="en-GB" altLang="zh-CN" sz="1800" dirty="0"/>
          </a:p>
          <a:p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36365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BF823-0BE4-4887-9B04-1775DEB35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696"/>
            <a:ext cx="9061580" cy="1325563"/>
          </a:xfrm>
        </p:spPr>
        <p:txBody>
          <a:bodyPr/>
          <a:lstStyle/>
          <a:p>
            <a:r>
              <a:rPr lang="en-US" altLang="zh-CN" sz="3200" dirty="0"/>
              <a:t>Solution over APP layer</a:t>
            </a:r>
            <a:endParaRPr lang="zh-CN" altLang="en-US" sz="32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3A6E13F-A247-40F3-A4CE-ACCD4C0E704B}"/>
              </a:ext>
            </a:extLst>
          </p:cNvPr>
          <p:cNvSpPr txBox="1">
            <a:spLocks/>
          </p:cNvSpPr>
          <p:nvPr/>
        </p:nvSpPr>
        <p:spPr bwMode="auto">
          <a:xfrm>
            <a:off x="258921" y="1842370"/>
            <a:ext cx="6463995" cy="4577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b="1" dirty="0"/>
              <a:t>Procedure descriptions</a:t>
            </a:r>
            <a:r>
              <a:rPr lang="en-GB" altLang="zh-CN" sz="1800" dirty="0"/>
              <a:t>: </a:t>
            </a:r>
            <a:endParaRPr lang="en-GB" altLang="zh-CN" sz="1800" dirty="0">
              <a:solidFill>
                <a:srgbClr val="FF0000"/>
              </a:solidFill>
            </a:endParaRPr>
          </a:p>
          <a:p>
            <a:pPr lvl="1"/>
            <a:r>
              <a:rPr lang="en-GB" altLang="zh-CN" sz="1600" dirty="0">
                <a:solidFill>
                  <a:srgbClr val="FF0000"/>
                </a:solidFill>
              </a:rPr>
              <a:t>(0) </a:t>
            </a:r>
            <a:r>
              <a:rPr lang="en-GB" altLang="zh-CN" sz="1600" dirty="0"/>
              <a:t>Device uses one of the SUPI for internet service, e.g., SUPI#1</a:t>
            </a:r>
          </a:p>
          <a:p>
            <a:pPr lvl="1"/>
            <a:r>
              <a:rPr lang="en-GB" altLang="zh-CN" sz="1600" dirty="0">
                <a:solidFill>
                  <a:srgbClr val="FF0000"/>
                </a:solidFill>
              </a:rPr>
              <a:t>(1) </a:t>
            </a:r>
            <a:r>
              <a:rPr lang="en-GB" altLang="zh-CN" sz="1600" dirty="0"/>
              <a:t>User uses APP to send a request for subscribing and/or activating </a:t>
            </a:r>
            <a:r>
              <a:rPr lang="en-GB" altLang="zh-CN" sz="1600" dirty="0" err="1"/>
              <a:t>DualSteer</a:t>
            </a:r>
            <a:r>
              <a:rPr lang="en-GB" altLang="zh-CN" sz="1600" dirty="0"/>
              <a:t> towards operator’s web portal</a:t>
            </a:r>
          </a:p>
          <a:p>
            <a:pPr lvl="1"/>
            <a:r>
              <a:rPr lang="en-GB" altLang="zh-CN" sz="1600" dirty="0">
                <a:solidFill>
                  <a:srgbClr val="FF0000"/>
                </a:solidFill>
              </a:rPr>
              <a:t>(2) </a:t>
            </a:r>
            <a:r>
              <a:rPr lang="en-GB" altLang="zh-CN" sz="1600" dirty="0"/>
              <a:t>The web portal sends a response with a </a:t>
            </a:r>
            <a:r>
              <a:rPr lang="en-GB" altLang="zh-CN" sz="1600" b="1" dirty="0">
                <a:solidFill>
                  <a:srgbClr val="FF0000"/>
                </a:solidFill>
              </a:rPr>
              <a:t>token</a:t>
            </a:r>
            <a:r>
              <a:rPr lang="en-GB" altLang="zh-CN" sz="1600" dirty="0"/>
              <a:t>, the APP UI displays an acknowledge button and guides user how to toggle the SUPI for internet service, e.g., change different SUPI and/or close a SUPI associated with GPSI#1 for internet service</a:t>
            </a:r>
          </a:p>
          <a:p>
            <a:pPr lvl="1"/>
            <a:r>
              <a:rPr lang="en-GB" altLang="zh-CN" sz="1600" dirty="0">
                <a:solidFill>
                  <a:srgbClr val="FF0000"/>
                </a:solidFill>
              </a:rPr>
              <a:t>(3) </a:t>
            </a:r>
            <a:r>
              <a:rPr lang="en-GB" altLang="zh-CN" sz="1600" dirty="0"/>
              <a:t>User changes the SUPI for internet access according to the guidance displayed in the APP UI, e.g., change to SUPI#2. </a:t>
            </a:r>
          </a:p>
          <a:p>
            <a:pPr lvl="1"/>
            <a:r>
              <a:rPr lang="en-GB" altLang="zh-CN" sz="1600" dirty="0">
                <a:solidFill>
                  <a:srgbClr val="FF0000"/>
                </a:solidFill>
              </a:rPr>
              <a:t>(4) </a:t>
            </a:r>
            <a:r>
              <a:rPr lang="en-GB" altLang="zh-CN" sz="1600" dirty="0"/>
              <a:t>User clicks the button in the APP UI</a:t>
            </a:r>
          </a:p>
          <a:p>
            <a:pPr lvl="1"/>
            <a:r>
              <a:rPr lang="en-GB" altLang="zh-CN" sz="1600" dirty="0">
                <a:solidFill>
                  <a:srgbClr val="FF0000"/>
                </a:solidFill>
              </a:rPr>
              <a:t>(5) </a:t>
            </a:r>
            <a:r>
              <a:rPr lang="en-GB" altLang="zh-CN" sz="1600" dirty="0"/>
              <a:t>The APP sends ACK with the </a:t>
            </a:r>
            <a:r>
              <a:rPr lang="en-GB" altLang="zh-CN" sz="1600" b="1" dirty="0">
                <a:solidFill>
                  <a:srgbClr val="FF0000"/>
                </a:solidFill>
              </a:rPr>
              <a:t>token</a:t>
            </a:r>
            <a:r>
              <a:rPr lang="en-GB" altLang="zh-CN" sz="1600" dirty="0"/>
              <a:t> to the web portal</a:t>
            </a:r>
          </a:p>
          <a:p>
            <a:pPr lvl="1"/>
            <a:r>
              <a:rPr lang="en-GB" altLang="zh-CN" sz="1600" dirty="0">
                <a:solidFill>
                  <a:srgbClr val="FF0000"/>
                </a:solidFill>
              </a:rPr>
              <a:t>(6) </a:t>
            </a:r>
            <a:r>
              <a:rPr lang="en-GB" altLang="zh-CN" sz="1600" dirty="0"/>
              <a:t>For subscribing, the web portal determines whether the two GPSIs are different, for activating, the web portal determines whether the two GPSIs are associated for </a:t>
            </a:r>
            <a:r>
              <a:rPr lang="en-GB" altLang="zh-CN" sz="1600" dirty="0" err="1"/>
              <a:t>DualSteer</a:t>
            </a:r>
            <a:r>
              <a:rPr lang="en-GB" altLang="zh-CN" sz="1600" dirty="0"/>
              <a:t>. If yes, it triggers the operator’s platform to configures the UDM with the two SUPIs and corresponding PEIs.</a:t>
            </a:r>
          </a:p>
          <a:p>
            <a:pPr lvl="1"/>
            <a:r>
              <a:rPr lang="en-GB" altLang="zh-CN" sz="1600" dirty="0">
                <a:solidFill>
                  <a:srgbClr val="FF0000"/>
                </a:solidFill>
              </a:rPr>
              <a:t>After the procedure, the UDM can trigger </a:t>
            </a:r>
            <a:r>
              <a:rPr lang="en-GB" altLang="zh-CN" sz="1600" dirty="0" err="1">
                <a:solidFill>
                  <a:srgbClr val="FF0000"/>
                </a:solidFill>
              </a:rPr>
              <a:t>DualSteer</a:t>
            </a:r>
            <a:r>
              <a:rPr lang="en-GB" altLang="zh-CN" sz="1600" dirty="0">
                <a:solidFill>
                  <a:srgbClr val="FF0000"/>
                </a:solidFill>
              </a:rPr>
              <a:t> policy delivery, device is able to activate </a:t>
            </a:r>
            <a:r>
              <a:rPr lang="en-GB" altLang="zh-CN" sz="1600" dirty="0" err="1">
                <a:solidFill>
                  <a:srgbClr val="FF0000"/>
                </a:solidFill>
              </a:rPr>
              <a:t>DualSteer</a:t>
            </a:r>
            <a:r>
              <a:rPr lang="en-GB" altLang="zh-CN" sz="1600" dirty="0">
                <a:solidFill>
                  <a:srgbClr val="FF0000"/>
                </a:solidFill>
              </a:rPr>
              <a:t> based on the receiving of the </a:t>
            </a:r>
            <a:r>
              <a:rPr lang="en-GB" altLang="zh-CN" sz="1600" dirty="0" err="1">
                <a:solidFill>
                  <a:srgbClr val="FF0000"/>
                </a:solidFill>
              </a:rPr>
              <a:t>DualSteer</a:t>
            </a:r>
            <a:r>
              <a:rPr lang="en-GB" altLang="zh-CN" sz="1600" dirty="0">
                <a:solidFill>
                  <a:srgbClr val="FF0000"/>
                </a:solidFill>
              </a:rPr>
              <a:t> policy.</a:t>
            </a: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8AC4D79E-9A38-4FFB-A2B0-C5B20C4725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106556"/>
              </p:ext>
            </p:extLst>
          </p:nvPr>
        </p:nvGraphicFramePr>
        <p:xfrm>
          <a:off x="6712527" y="2249572"/>
          <a:ext cx="5194465" cy="3605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6" name="Visio" r:id="rId4" imgW="4548860" imgH="3154680" progId="Visio.Drawing.15">
                  <p:embed/>
                </p:oleObj>
              </mc:Choice>
              <mc:Fallback>
                <p:oleObj name="Visio" r:id="rId4" imgW="4548860" imgH="315468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2527" y="2249572"/>
                        <a:ext cx="5194465" cy="36056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3">
            <a:extLst>
              <a:ext uri="{FF2B5EF4-FFF2-40B4-BE49-F238E27FC236}">
                <a16:creationId xmlns:a16="http://schemas.microsoft.com/office/drawing/2014/main" id="{C7FCDA6B-8E59-47BC-8D96-5AAC3B54FCD1}"/>
              </a:ext>
            </a:extLst>
          </p:cNvPr>
          <p:cNvSpPr/>
          <p:nvPr/>
        </p:nvSpPr>
        <p:spPr>
          <a:xfrm>
            <a:off x="6816433" y="5933208"/>
            <a:ext cx="4899879" cy="37603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20" tIns="120000" rIns="121920" bIns="120000" rtlCol="0" anchor="t" anchorCtr="0"/>
          <a:lstStyle/>
          <a:p>
            <a:pPr>
              <a:defRPr/>
            </a:pPr>
            <a:r>
              <a:rPr lang="en-US" altLang="zh-CN" sz="1600" dirty="0">
                <a:solidFill>
                  <a:schemeClr val="tx1"/>
                </a:solidFill>
              </a:rPr>
              <a:t>Example procedure of obtaining PEI binding information</a:t>
            </a:r>
            <a:endParaRPr lang="en-GB" altLang="zh-CN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37302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BF823-0BE4-4887-9B04-1775DEB35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696"/>
            <a:ext cx="9061580" cy="1325563"/>
          </a:xfrm>
        </p:spPr>
        <p:txBody>
          <a:bodyPr/>
          <a:lstStyle/>
          <a:p>
            <a:r>
              <a:rPr lang="en-US" altLang="zh-CN" sz="3200" dirty="0"/>
              <a:t>Proposals</a:t>
            </a:r>
            <a:endParaRPr lang="zh-CN" altLang="en-US" sz="32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3A6E13F-A247-40F3-A4CE-ACCD4C0E704B}"/>
              </a:ext>
            </a:extLst>
          </p:cNvPr>
          <p:cNvSpPr txBox="1">
            <a:spLocks/>
          </p:cNvSpPr>
          <p:nvPr/>
        </p:nvSpPr>
        <p:spPr bwMode="auto">
          <a:xfrm>
            <a:off x="838200" y="2452256"/>
            <a:ext cx="10415155" cy="312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400" dirty="0">
                <a:solidFill>
                  <a:srgbClr val="FF0000"/>
                </a:solidFill>
              </a:rPr>
              <a:t>(1)</a:t>
            </a:r>
            <a:r>
              <a:rPr lang="en-GB" altLang="zh-CN" sz="2400" dirty="0"/>
              <a:t> UDM determines whether the two SUPIs are in same device based on the PEI binding</a:t>
            </a:r>
            <a:r>
              <a:rPr lang="en-US" altLang="zh-CN" sz="2400" dirty="0"/>
              <a:t> information</a:t>
            </a:r>
            <a:endParaRPr lang="en-GB" altLang="zh-CN" sz="2400" dirty="0"/>
          </a:p>
          <a:p>
            <a:endParaRPr lang="en-GB" altLang="zh-CN" sz="2400" dirty="0">
              <a:solidFill>
                <a:srgbClr val="FF0000"/>
              </a:solidFill>
            </a:endParaRPr>
          </a:p>
          <a:p>
            <a:r>
              <a:rPr lang="en-GB" altLang="zh-CN" sz="2400" dirty="0">
                <a:solidFill>
                  <a:srgbClr val="FF0000"/>
                </a:solidFill>
              </a:rPr>
              <a:t>(2)</a:t>
            </a:r>
            <a:r>
              <a:rPr lang="en-GB" altLang="zh-CN" sz="2400" dirty="0"/>
              <a:t> </a:t>
            </a:r>
            <a:r>
              <a:rPr lang="en-GB" altLang="zh-CN" sz="2400" dirty="0">
                <a:solidFill>
                  <a:srgbClr val="FF0000"/>
                </a:solidFill>
              </a:rPr>
              <a:t>How to obtain the PEI binding information is out of 3GPP scope</a:t>
            </a:r>
          </a:p>
        </p:txBody>
      </p:sp>
    </p:spTree>
    <p:extLst>
      <p:ext uri="{BB962C8B-B14F-4D97-AF65-F5344CB8AC3E}">
        <p14:creationId xmlns:p14="http://schemas.microsoft.com/office/powerpoint/2010/main" val="38007673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CDB193-227E-4C4C-80B5-1EC2B2CAD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End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4980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679a257e-872f-4c98-9e8a-0a9c104f72cd"/>
    <ds:schemaRef ds:uri="http://purl.org/dc/terms/"/>
    <ds:schemaRef ds:uri="http://purl.org/dc/elements/1.1/"/>
    <ds:schemaRef ds:uri="280d8efa-eff2-4910-88d2-79ca146720c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14637</TotalTime>
  <Words>421</Words>
  <Application>Microsoft Office PowerPoint</Application>
  <PresentationFormat>宽屏</PresentationFormat>
  <Paragraphs>24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Visio</vt:lpstr>
      <vt:lpstr>FS_MASSS: Way Forward for UDM identifying two SUPIs in same device</vt:lpstr>
      <vt:lpstr>Background</vt:lpstr>
      <vt:lpstr>Solution over APP layer</vt:lpstr>
      <vt:lpstr>Proposals</vt:lpstr>
      <vt:lpstr>End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vivo</cp:lastModifiedBy>
  <cp:revision>2209</cp:revision>
  <dcterms:created xsi:type="dcterms:W3CDTF">2010-02-05T13:52:04Z</dcterms:created>
  <dcterms:modified xsi:type="dcterms:W3CDTF">2024-08-09T11:21:46Z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(3)q23a7rchnaU/ROYaatnR2I2SJK0j3JYtOGPqZIzYgnMCFQtD7qXFMM3+SJS/iH9tThciBFfJ
MqOoziv4icLPnEdZMgTwy+JIBnFRqrMKjE02tEqG41QMOQn5PhR/vQDXo29AXYQhM1yWbGZ1
E9DylImWG/8iKjfc+nuCesBPrMonrUr70EqZPkM13UfnOVBUM7G3vZSEpXfIjajH8AtHnnvW
r+A7NTEF+yk4qeVmxS</vt:lpwstr>
  </property>
  <property fmtid="{D5CDD505-2E9C-101B-9397-08002B2CF9AE}" pid="4" name="_2015_ms_pID_7253431">
    <vt:lpwstr>gC/fnZy2gwvYyxPPmWHgiawwdhblES2v36ultlMzsFyW6EDx4fUVW9
+t6eq7zXpFB5DKGJFJgo04OC/e6blIdILdOWFi0aBshHZ6Dp90d3aiKqlcY6ee9lmK3diksB
bsBqwVUzWlYwdTpkw7dHpuZPy9CxFjmQAY0n81it6gcsrt9xJzLKsUYKZpCVycqV7z4pOfxE
gwrPEP7pxGMFWyYEdQkljruB8GYnlre5qLns</vt:lpwstr>
  </property>
  <property fmtid="{D5CDD505-2E9C-101B-9397-08002B2CF9AE}" pid="5" name="_2015_ms_pID_7253432">
    <vt:lpwstr>ug==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1665399888</vt:lpwstr>
  </property>
</Properties>
</file>